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3" r:id="rId3"/>
    <p:sldId id="298" r:id="rId4"/>
    <p:sldId id="284" r:id="rId5"/>
    <p:sldId id="299" r:id="rId6"/>
    <p:sldId id="300" r:id="rId7"/>
    <p:sldId id="282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99FFCC"/>
    <a:srgbClr val="00CC66"/>
    <a:srgbClr val="66FF99"/>
    <a:srgbClr val="66FFCC"/>
    <a:srgbClr val="00FF99"/>
    <a:srgbClr val="33CCFF"/>
    <a:srgbClr val="FFCCCC"/>
    <a:srgbClr val="00FFFF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FDAF6-4013-480F-A62F-3213DFFCD56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A123F-EE9F-4105-8E18-57CE971E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3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A123F-EE9F-4105-8E18-57CE971EC2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vi-VN" altLang="en-GB" dirty="0"/>
          </a:p>
        </p:txBody>
      </p:sp>
    </p:spTree>
    <p:extLst>
      <p:ext uri="{BB962C8B-B14F-4D97-AF65-F5344CB8AC3E}">
        <p14:creationId xmlns:p14="http://schemas.microsoft.com/office/powerpoint/2010/main" val="3034330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10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62" b="76623"/>
          <a:stretch>
            <a:fillRect/>
          </a:stretch>
        </p:blipFill>
        <p:spPr>
          <a:xfrm>
            <a:off x="0" y="0"/>
            <a:ext cx="4162520" cy="216130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62" b="76623"/>
          <a:stretch>
            <a:fillRect/>
          </a:stretch>
        </p:blipFill>
        <p:spPr>
          <a:xfrm flipH="1">
            <a:off x="8017747" y="-3047"/>
            <a:ext cx="4174253" cy="2167401"/>
          </a:xfrm>
          <a:prstGeom prst="rect">
            <a:avLst/>
          </a:prstGeom>
        </p:spPr>
      </p:pic>
      <p:grpSp>
        <p:nvGrpSpPr>
          <p:cNvPr id="8" name="组合 12"/>
          <p:cNvGrpSpPr/>
          <p:nvPr userDrawn="1"/>
        </p:nvGrpSpPr>
        <p:grpSpPr>
          <a:xfrm>
            <a:off x="0" y="4874895"/>
            <a:ext cx="12192000" cy="1983105"/>
            <a:chOff x="0" y="3812345"/>
            <a:chExt cx="12192000" cy="3045655"/>
          </a:xfrm>
        </p:grpSpPr>
        <p:pic>
          <p:nvPicPr>
            <p:cNvPr id="12" name="图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700" b="100000" l="0" r="100000"/>
                      </a14:imgEffect>
                      <a14:imgEffect>
                        <a14:brightnessContrast bright="10000" contrast="25000"/>
                      </a14:imgEffect>
                      <a14:imgEffect>
                        <a14:saturation sat="6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90"/>
            <a:stretch>
              <a:fillRect/>
            </a:stretch>
          </p:blipFill>
          <p:spPr>
            <a:xfrm>
              <a:off x="0" y="3812345"/>
              <a:ext cx="6858000" cy="3045655"/>
            </a:xfrm>
            <a:prstGeom prst="rect">
              <a:avLst/>
            </a:prstGeom>
          </p:spPr>
        </p:pic>
        <p:pic>
          <p:nvPicPr>
            <p:cNvPr id="19" name="图片 20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700" b="100000" l="0" r="100000"/>
                      </a14:imgEffect>
                      <a14:imgEffect>
                        <a14:brightnessContrast bright="10000" contrast="25000"/>
                      </a14:imgEffect>
                      <a14:imgEffect>
                        <a14:saturation sat="6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22" t="55590"/>
            <a:stretch>
              <a:fillRect/>
            </a:stretch>
          </p:blipFill>
          <p:spPr>
            <a:xfrm flipH="1">
              <a:off x="6858000" y="3812345"/>
              <a:ext cx="5334000" cy="3045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134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wipe/>
      </p:transition>
    </mc:Choice>
    <mc:Fallback xmlns="">
      <p:transition spd="slow" advClick="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16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4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5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42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48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51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65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1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8B73-F72C-43EA-974D-8AAE97087BFE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6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995424" y="2977623"/>
            <a:ext cx="8403519" cy="2280624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txBody>
          <a:bodyPr wrap="none" anchor="ctr" anchorCtr="1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LUYỆN TỪ VÀ CÂU</a:t>
            </a:r>
            <a:br>
              <a:rPr lang="en-US" sz="40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br>
              <a:rPr lang="en-US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vi-VN" sz="8000" b="1" dirty="0">
                <a:ln w="38100"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MRVT: CÔNG DÂN</a:t>
            </a:r>
            <a:endParaRPr lang="en-US" sz="6000" b="1" dirty="0">
              <a:ln w="38100">
                <a:noFill/>
              </a:ln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101059" y="367051"/>
            <a:ext cx="6485750" cy="940770"/>
          </a:xfrm>
          <a:prstGeom prst="rect">
            <a:avLst/>
          </a:prstGeom>
          <a:noFill/>
        </p:spPr>
        <p:txBody>
          <a:bodyPr wrap="none" anchor="ctr" anchorCtr="1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ỦY BAN NHÂN DÂN QUẬN PHÚ NHUẬN</a:t>
            </a:r>
          </a:p>
          <a:p>
            <a:pPr marL="0" indent="0" algn="ctr">
              <a:buNone/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 TIỂU HỌC NGUYỄN ĐÌNH CHÍNH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32976" y="1599753"/>
            <a:ext cx="1928413" cy="615553"/>
          </a:xfrm>
          <a:prstGeom prst="rect">
            <a:avLst/>
          </a:prstGeom>
          <a:solidFill>
            <a:srgbClr val="FF9999"/>
          </a:solidFill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TUẦN </a:t>
            </a:r>
            <a:r>
              <a:rPr lang="vi-VN" sz="3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</a:t>
            </a:r>
            <a:endParaRPr lang="en-US" sz="3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382351"/>
      </p:ext>
    </p:extLst>
  </p:cSld>
  <p:clrMapOvr>
    <a:masterClrMapping/>
  </p:clrMapOvr>
  <p:transition spd="slow" advTm="17846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15122" y="753734"/>
            <a:ext cx="11070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Dòng nào dưới đây nêu đúng nghĩa của từ “công dân”?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122" y="1640425"/>
            <a:ext cx="110702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Người làm việc trong cơ quan nhà nước.</a:t>
            </a:r>
          </a:p>
          <a:p>
            <a:pPr marL="514350" indent="-514350">
              <a:buAutoNum type="alphaLcPeriod"/>
            </a:pP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Người dân của một nước, có quyền lợi và nghĩa vụ đối với đất nước.</a:t>
            </a:r>
          </a:p>
          <a:p>
            <a:pPr marL="514350" indent="-514350">
              <a:buAutoNum type="alphaLcPeriod"/>
            </a:pP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Người lao động chân tay làm công ăn lương.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90945" y="2147455"/>
            <a:ext cx="678873" cy="65116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899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3473">
        <p14:doors dir="vert"/>
      </p:transition>
    </mc:Choice>
    <mc:Fallback xmlns="">
      <p:transition spd="slow" advClick="0" advTm="534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15122" y="753734"/>
            <a:ext cx="110702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Xếp những từ chứa tiếng  “</a:t>
            </a:r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vi-VN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 dưới đây vào nhóm thích hợp:</a:t>
            </a:r>
          </a:p>
          <a:p>
            <a:r>
              <a:rPr lang="vi-VN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công dân, công nhân, công bằng, công cộng, công lí , công nghiệp, công chúng, công minh, công tâm </a:t>
            </a:r>
          </a:p>
          <a:p>
            <a:endParaRPr lang="en-US" sz="3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122" y="3150570"/>
            <a:ext cx="11070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có nghĩa là “của nhà nước, của chung”.</a:t>
            </a:r>
          </a:p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 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có nghĩa là “ không thiên vị”.</a:t>
            </a:r>
          </a:p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có nghĩa là “thợ, khéo tay”.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82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3473">
        <p14:doors dir="vert"/>
      </p:transition>
    </mc:Choice>
    <mc:Fallback xmlns="">
      <p:transition spd="slow" advClick="0" advTm="534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024192"/>
              </p:ext>
            </p:extLst>
          </p:nvPr>
        </p:nvGraphicFramePr>
        <p:xfrm>
          <a:off x="872836" y="719664"/>
          <a:ext cx="10515600" cy="4780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406077822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92937512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219458051"/>
                    </a:ext>
                  </a:extLst>
                </a:gridCol>
              </a:tblGrid>
              <a:tr h="1219972">
                <a:tc gridSpan="3"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vi-VN" sz="3200" baseline="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của tiếng “công”</a:t>
                      </a:r>
                      <a:endParaRPr lang="en-US" sz="320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459574"/>
                  </a:ext>
                </a:extLst>
              </a:tr>
              <a:tr h="1607128"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 nhà</a:t>
                      </a:r>
                      <a:r>
                        <a:rPr lang="vi-VN" sz="32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nước, của chung</a:t>
                      </a:r>
                      <a:endParaRPr lang="en-US" sz="32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</a:t>
                      </a:r>
                      <a:r>
                        <a:rPr lang="vi-VN" sz="32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thiên vị</a:t>
                      </a:r>
                      <a:endParaRPr lang="en-US" sz="32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thợ,</a:t>
                      </a:r>
                      <a:r>
                        <a:rPr lang="vi-VN" sz="32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khéo tay</a:t>
                      </a:r>
                      <a:endParaRPr lang="en-US" sz="32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731908"/>
                  </a:ext>
                </a:extLst>
              </a:tr>
              <a:tr h="1953748">
                <a:tc>
                  <a:txBody>
                    <a:bodyPr/>
                    <a:lstStyle/>
                    <a:p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</a:t>
                      </a:r>
                      <a:r>
                        <a:rPr lang="vi-VN" sz="3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dân, công cộng, công chúng</a:t>
                      </a:r>
                      <a:endParaRPr lang="en-US" sz="3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</a:t>
                      </a:r>
                      <a:r>
                        <a:rPr lang="vi-VN" sz="3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bằng, công lí, công minh, công tâm</a:t>
                      </a:r>
                      <a:endParaRPr lang="en-US" sz="3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</a:t>
                      </a:r>
                      <a:r>
                        <a:rPr lang="vi-VN" sz="36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nhân, công nghiệp</a:t>
                      </a:r>
                      <a:endParaRPr lang="en-US" sz="3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13509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7449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3473">
        <p14:doors dir="vert"/>
      </p:transition>
    </mc:Choice>
    <mc:Fallback xmlns="">
      <p:transition spd="slow" advClick="0" advTm="534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15122" y="753734"/>
            <a:ext cx="110702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Tìm trong các từ cho dưới đây những từ đồng nghĩa với “công dân”</a:t>
            </a:r>
          </a:p>
          <a:p>
            <a:r>
              <a:rPr lang="vi-VN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đồng bào, nhân dân, dân chúng, dân tộc, dân, nông dân, công chúng</a:t>
            </a:r>
          </a:p>
          <a:p>
            <a:endParaRPr lang="en-US" sz="3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122" y="3150570"/>
            <a:ext cx="11070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nhân dân, dân chúng, dân</a:t>
            </a:r>
            <a:endParaRPr lang="en-US" sz="32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896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3473">
        <p14:doors dir="vert"/>
      </p:transition>
    </mc:Choice>
    <mc:Fallback xmlns="">
      <p:transition spd="slow" advClick="0" advTm="534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>
            <a:off x="360217" y="290945"/>
            <a:ext cx="5153893" cy="3505200"/>
          </a:xfrm>
          <a:prstGeom prst="snip2Same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nhân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dân</a:t>
            </a:r>
            <a:r>
              <a:rPr lang="en-US" sz="3200" b="1" i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: </a:t>
            </a:r>
            <a:r>
              <a:rPr lang="en-US" sz="3200" b="1" i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đông</a:t>
            </a:r>
            <a:r>
              <a:rPr lang="en-US" sz="3200" b="1" i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đảo</a:t>
            </a:r>
            <a:r>
              <a:rPr lang="en-US" sz="3200" b="1" i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những</a:t>
            </a:r>
            <a:r>
              <a:rPr lang="en-US" sz="3200" b="1" i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người</a:t>
            </a:r>
            <a:r>
              <a:rPr lang="en-US" sz="3200" b="1" i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dân</a:t>
            </a:r>
            <a:r>
              <a:rPr lang="en-US" sz="3200" b="1" i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, </a:t>
            </a:r>
            <a:r>
              <a:rPr lang="en-US" sz="3200" b="1" i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thuộc</a:t>
            </a:r>
            <a:r>
              <a:rPr lang="en-US" sz="3200" b="1" i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mọi</a:t>
            </a:r>
            <a:r>
              <a:rPr lang="en-US" sz="3200" b="1" i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tầng</a:t>
            </a:r>
            <a:r>
              <a:rPr lang="en-US" sz="3200" b="1" i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lớp</a:t>
            </a:r>
            <a:r>
              <a:rPr lang="en-US" sz="3200" b="1" i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, </a:t>
            </a:r>
            <a:r>
              <a:rPr lang="en-US" sz="3200" b="1" i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đang</a:t>
            </a:r>
            <a:r>
              <a:rPr lang="en-US" sz="3200" b="1" i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sống</a:t>
            </a:r>
            <a:r>
              <a:rPr lang="en-US" sz="3200" b="1" i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trong</a:t>
            </a:r>
            <a:r>
              <a:rPr lang="en-US" sz="3200" b="1" i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một</a:t>
            </a:r>
            <a:r>
              <a:rPr lang="en-US" sz="3200" b="1" i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khu</a:t>
            </a:r>
            <a:r>
              <a:rPr lang="en-US" sz="3200" b="1" i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vực</a:t>
            </a:r>
            <a:r>
              <a:rPr lang="en-US" sz="3200" b="1" i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địa</a:t>
            </a:r>
            <a:r>
              <a:rPr lang="en-US" sz="3200" b="1" i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lí</a:t>
            </a:r>
            <a:r>
              <a:rPr lang="en-US" sz="3200" b="1" i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.</a:t>
            </a:r>
            <a:endParaRPr lang="en-US" sz="3200" b="1" i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>
            <a:off x="6677890" y="290945"/>
            <a:ext cx="5278883" cy="3505200"/>
          </a:xfrm>
          <a:prstGeom prst="snip2SameRect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dân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chúng</a:t>
            </a:r>
            <a:r>
              <a:rPr lang="en-US" sz="3200" b="1" i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: </a:t>
            </a:r>
            <a:r>
              <a:rPr lang="en-US" sz="3200" b="1" i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đông</a:t>
            </a:r>
            <a:r>
              <a:rPr lang="en-US" sz="3200" b="1" i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đảo</a:t>
            </a:r>
            <a:r>
              <a:rPr lang="en-US" sz="3200" b="1" i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những</a:t>
            </a:r>
            <a:r>
              <a:rPr lang="en-US" sz="3200" b="1" i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người</a:t>
            </a:r>
            <a:r>
              <a:rPr lang="en-US" sz="3200" b="1" i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dân</a:t>
            </a:r>
            <a:r>
              <a:rPr lang="en-US" sz="3200" b="1" i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thường</a:t>
            </a:r>
            <a:r>
              <a:rPr lang="en-US" sz="3200" b="1" i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, </a:t>
            </a:r>
            <a:r>
              <a:rPr lang="en-US" sz="3200" b="1" i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quần</a:t>
            </a:r>
            <a:r>
              <a:rPr lang="en-US" sz="3200" b="1" i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chúng</a:t>
            </a:r>
            <a:r>
              <a:rPr lang="en-US" sz="3200" b="1" i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nhân</a:t>
            </a:r>
            <a:r>
              <a:rPr lang="en-US" sz="3200" b="1" i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dân</a:t>
            </a:r>
            <a:endParaRPr lang="en-US" sz="3200" b="1" i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Snip Same Side Corner Rectangle 6"/>
          <p:cNvSpPr/>
          <p:nvPr/>
        </p:nvSpPr>
        <p:spPr>
          <a:xfrm>
            <a:off x="3858490" y="3920836"/>
            <a:ext cx="5076787" cy="2784763"/>
          </a:xfrm>
          <a:prstGeom prst="snip2Same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dân</a:t>
            </a:r>
            <a:r>
              <a:rPr lang="en-US" sz="3200" b="1" i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: </a:t>
            </a:r>
            <a:r>
              <a:rPr lang="en-US" sz="3200" b="1" i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người</a:t>
            </a:r>
            <a:r>
              <a:rPr lang="en-US" sz="3200" b="1" i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dân</a:t>
            </a:r>
            <a:r>
              <a:rPr lang="en-US" sz="3200" b="1" i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, </a:t>
            </a:r>
            <a:r>
              <a:rPr lang="en-US" sz="3200" b="1" i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quần</a:t>
            </a:r>
            <a:r>
              <a:rPr lang="en-US" sz="3200" b="1" i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chúng</a:t>
            </a:r>
            <a:r>
              <a:rPr lang="en-US" sz="3200" b="1" i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nhân</a:t>
            </a:r>
            <a:r>
              <a:rPr lang="en-US" sz="3200" b="1" i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dân</a:t>
            </a:r>
            <a:r>
              <a:rPr lang="en-US" sz="3200" b="1" i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.</a:t>
            </a:r>
            <a:endParaRPr lang="en-US" sz="3200" b="1" i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422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3473">
        <p14:doors dir="vert"/>
      </p:transition>
    </mc:Choice>
    <mc:Fallback xmlns="">
      <p:transition spd="slow" advClick="0" advTm="534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48693" y="269542"/>
            <a:ext cx="115532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endParaRPr lang="en-US" sz="3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nô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lệ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xóa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bỏ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kiếp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nô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lệ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nô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lệ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mãi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mãi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đầy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ta…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8693" y="3779393"/>
            <a:ext cx="115532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Không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thể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thay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thế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từ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“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công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dân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”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bằng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những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từ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đồng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nghĩa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với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nó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trong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câu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trên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,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vì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từ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“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nhân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dân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”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trong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câu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có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nghĩa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là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người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dân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của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một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nước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độc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lập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,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trái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nghĩa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với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từ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“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nô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lệ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” ở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vế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tiếp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theo.</a:t>
            </a:r>
            <a:endParaRPr lang="en-US" sz="32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sym typeface="Wingdings" panose="05000000000000000000" pitchFamily="2" charset="2"/>
            </a:endParaRPr>
          </a:p>
          <a:p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    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Các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từ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đồng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nghĩa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với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nó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không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có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nghĩa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này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.</a:t>
            </a:r>
            <a:endParaRPr lang="vi-VN" sz="32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241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6866">
        <p14:doors dir="vert"/>
      </p:transition>
    </mc:Choice>
    <mc:Fallback xmlns="">
      <p:transition spd="slow" advClick="0" advTm="468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62771" y="788961"/>
            <a:ext cx="7686139" cy="310854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DẶN DÒ</a:t>
            </a:r>
          </a:p>
          <a:p>
            <a:pPr algn="ctr"/>
            <a:endParaRPr lang="en-US" sz="4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“MRVT: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”.</a:t>
            </a:r>
          </a:p>
          <a:p>
            <a:pPr marL="285750" indent="-285750" algn="just">
              <a:buFontTx/>
              <a:buChar char="-"/>
            </a:pP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 “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vế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382809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7220">
        <p15:prstTrans prst="origami"/>
      </p:transition>
    </mc:Choice>
    <mc:Fallback xmlns="">
      <p:transition spd="slow" advClick="0" advTm="172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3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3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3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3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34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450</Words>
  <Application>Microsoft Office PowerPoint</Application>
  <PresentationFormat>Widescreen</PresentationFormat>
  <Paragraphs>36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20 - LTVC- MRVT Công dân -  tiết 1</dc:title>
  <dc:creator>Binh Pham</dc:creator>
  <cp:lastModifiedBy>DELL</cp:lastModifiedBy>
  <cp:revision>127</cp:revision>
  <dcterms:created xsi:type="dcterms:W3CDTF">2021-11-12T16:18:41Z</dcterms:created>
  <dcterms:modified xsi:type="dcterms:W3CDTF">2022-01-18T02:57:58Z</dcterms:modified>
</cp:coreProperties>
</file>